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0"/>
  </p:notesMasterIdLst>
  <p:sldIdLst>
    <p:sldId id="256" r:id="rId2"/>
    <p:sldId id="260" r:id="rId3"/>
    <p:sldId id="261" r:id="rId4"/>
    <p:sldId id="259" r:id="rId5"/>
    <p:sldId id="263" r:id="rId6"/>
    <p:sldId id="258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B93"/>
    <a:srgbClr val="CCCAC6"/>
    <a:srgbClr val="B8FADB"/>
    <a:srgbClr val="00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45E8D-0F31-4847-8BB3-7FE9236C3995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DA2F6-E6B5-4062-A260-786283CEE0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DA2F6-E6B5-4062-A260-786283CEE0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64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DA2F6-E6B5-4062-A260-786283CEE0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39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PaVi</a:t>
            </a:r>
            <a:r>
              <a:rPr lang="de-DE" dirty="0"/>
              <a:t> ist die konsequente und optimale Antwort auf den Verkehr von morgen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DA2F6-E6B5-4062-A260-786283CEE01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695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9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6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91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3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59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61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71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42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8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6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9E5FB9-6307-4594-948E-5515ED283386}" type="datetimeFigureOut">
              <a:rPr lang="de-DE" smtClean="0"/>
              <a:t>27.10.2019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13845A-0267-468B-8304-F0228812D96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7E99A0B-3A19-4BC2-9628-00FA1ABD6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0139"/>
          <a:stretch/>
        </p:blipFill>
        <p:spPr>
          <a:xfrm>
            <a:off x="0" y="33338"/>
            <a:ext cx="12192000" cy="43251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034877-061D-4010-B5D1-AFAB9B8D5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2494296"/>
            <a:ext cx="10058400" cy="2161349"/>
          </a:xfrm>
        </p:spPr>
        <p:txBody>
          <a:bodyPr>
            <a:noAutofit/>
          </a:bodyPr>
          <a:lstStyle/>
          <a:p>
            <a:r>
              <a:rPr lang="de-DE" sz="1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 Black" panose="020B0A03030101060003" pitchFamily="34" charset="0"/>
                <a:cs typeface="Lato" panose="020F0502020204030203" pitchFamily="34" charset="0"/>
              </a:rPr>
              <a:t>PaVi</a:t>
            </a:r>
            <a:r>
              <a:rPr lang="de-DE" sz="28800" b="1" dirty="0">
                <a:latin typeface="Lato Black" panose="020F0A02020204030203" pitchFamily="34" charset="0"/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6DC5BB-C7DC-412C-8DA5-7CAD4A25A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998545"/>
            <a:ext cx="10058400" cy="783130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Black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forest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hackathon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 2019</a:t>
            </a: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Janko,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marco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roman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sebastian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stefan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, tim</a:t>
            </a:r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7CCC320-4117-4A99-8628-BABF27B07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539" y="2338936"/>
            <a:ext cx="3095624" cy="30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3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F6A1-70EF-4515-86A9-E430154B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aleway Black" panose="020B0A03030101060003" pitchFamily="34" charset="0"/>
              </a:rPr>
              <a:t>Problem</a:t>
            </a:r>
          </a:p>
        </p:txBody>
      </p:sp>
      <p:pic>
        <p:nvPicPr>
          <p:cNvPr id="5" name="Inhaltsplatzhalter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C503070-EC04-4214-ACF0-E8BB4B7AE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38167" r="29644" b="10221"/>
          <a:stretch/>
        </p:blipFill>
        <p:spPr>
          <a:xfrm>
            <a:off x="3029902" y="1846043"/>
            <a:ext cx="6132195" cy="4455537"/>
          </a:xfr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ECF0454-1A24-4C11-BB84-632ECFC2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38078" r="29844" b="10555"/>
          <a:stretch/>
        </p:blipFill>
        <p:spPr>
          <a:xfrm>
            <a:off x="3029903" y="1846043"/>
            <a:ext cx="6132194" cy="44555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ED4A3B-3627-4E79-AB19-F69B323ECD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4" t="4589" r="17160" b="16828"/>
          <a:stretch/>
        </p:blipFill>
        <p:spPr>
          <a:xfrm>
            <a:off x="10012679" y="1846043"/>
            <a:ext cx="1143001" cy="11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A99B2-DC26-4CCB-A385-71D52BD8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>
                <a:latin typeface="Raleway Black" panose="020B0A03030101060003" pitchFamily="34" charset="0"/>
              </a:rPr>
              <a:t>Lösung</a:t>
            </a:r>
            <a:endParaRPr lang="de-DE" dirty="0">
              <a:latin typeface="Raleway Black" panose="020B0A03030101060003" pitchFamily="34" charset="0"/>
            </a:endParaRP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8996C1B-36AA-4EE0-92B1-D173F4A22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8" t="38138" r="30047" b="10213"/>
          <a:stretch/>
        </p:blipFill>
        <p:spPr>
          <a:xfrm>
            <a:off x="3056799" y="1856739"/>
            <a:ext cx="6078401" cy="4468060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49056EF-7A24-4CD8-B9F7-292B516CE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94" y="1856739"/>
            <a:ext cx="1276986" cy="12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E343B-E1AA-4825-A115-B21B9ABF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aleway Black" panose="020B0A03030101060003" pitchFamily="34" charset="0"/>
              </a:rPr>
              <a:t>Profile</a:t>
            </a: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9124011-F055-44DF-A2CD-3E5BB8DDE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08" y="1865746"/>
            <a:ext cx="2140224" cy="4404320"/>
          </a:xfrm>
          <a:prstGeom prst="rect">
            <a:avLst/>
          </a:prstGeom>
          <a:effectLst>
            <a:outerShdw blurRad="50800" dist="203200" dir="4140000" sx="1000" sy="1000" algn="ctr" rotWithShape="0">
              <a:schemeClr val="bg1"/>
            </a:outerShdw>
          </a:effectLst>
        </p:spPr>
      </p:pic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09C61FD-7671-4D08-890E-617010BD5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0" y="1865746"/>
            <a:ext cx="2140224" cy="4404320"/>
          </a:xfrm>
          <a:prstGeom prst="rect">
            <a:avLst/>
          </a:prstGeom>
          <a:effectLst>
            <a:outerShdw blurRad="50800" dist="203200" dir="4140000" sx="1000" sy="1000" algn="ctr" rotWithShape="0">
              <a:schemeClr val="bg1"/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A10131E-A410-4E48-9F4B-D000E94278FB}"/>
              </a:ext>
            </a:extLst>
          </p:cNvPr>
          <p:cNvSpPr txBox="1"/>
          <p:nvPr/>
        </p:nvSpPr>
        <p:spPr>
          <a:xfrm>
            <a:off x="1470597" y="2449944"/>
            <a:ext cx="2014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dirty="0">
                <a:latin typeface="Raleway SemiBold" panose="020B0703030101060003" pitchFamily="34" charset="0"/>
              </a:rPr>
              <a:t>erzeugen</a:t>
            </a:r>
            <a:endParaRPr lang="de-DE" dirty="0">
              <a:latin typeface="Raleway SemiBold" panose="020B07030301010600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B777B60-6E20-4842-BF88-58AE5C7786FA}"/>
              </a:ext>
            </a:extLst>
          </p:cNvPr>
          <p:cNvSpPr txBox="1"/>
          <p:nvPr/>
        </p:nvSpPr>
        <p:spPr>
          <a:xfrm>
            <a:off x="8707285" y="2449943"/>
            <a:ext cx="2140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Raleway SemiBold" panose="020B0703030101060003" pitchFamily="34" charset="0"/>
              </a:rPr>
              <a:t>verwalten</a:t>
            </a:r>
            <a:endParaRPr lang="de-DE" dirty="0">
              <a:latin typeface="Raleway SemiBold" panose="020B07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8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09222-4ED5-4126-8F8B-6FB82F7A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aleway Black" panose="020B0A03030101060003" pitchFamily="34" charset="0"/>
              </a:rPr>
              <a:t>Demo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49C6D93-51E0-404F-8819-562BAFD9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8" t="38138" r="30047" b="10213"/>
          <a:stretch/>
        </p:blipFill>
        <p:spPr>
          <a:xfrm>
            <a:off x="3056799" y="1856739"/>
            <a:ext cx="6078401" cy="44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F019B-08B8-4202-A0A1-29372306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aleway Black" panose="020B0A03030101060003" pitchFamily="34" charset="0"/>
              </a:rPr>
              <a:t>Business Model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670BE8B2-7635-4D8F-9AFA-59C91A195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6381"/>
              </p:ext>
            </p:extLst>
          </p:nvPr>
        </p:nvGraphicFramePr>
        <p:xfrm>
          <a:off x="1983105" y="1905646"/>
          <a:ext cx="8225789" cy="4191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514">
                  <a:extLst>
                    <a:ext uri="{9D8B030D-6E8A-4147-A177-3AD203B41FA5}">
                      <a16:colId xmlns:a16="http://schemas.microsoft.com/office/drawing/2014/main" val="3461532053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68669559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3484828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180748530"/>
                    </a:ext>
                  </a:extLst>
                </a:gridCol>
              </a:tblGrid>
              <a:tr h="589437">
                <a:tc>
                  <a:txBody>
                    <a:bodyPr/>
                    <a:lstStyle/>
                    <a:p>
                      <a:endParaRPr lang="de-DE" sz="2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8203" marR="128203" marT="64101" marB="641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 Black" panose="020B0A03030101060003" pitchFamily="34" charset="0"/>
                        </a:rPr>
                        <a:t>Free</a:t>
                      </a:r>
                    </a:p>
                  </a:txBody>
                  <a:tcPr marL="128203" marR="128203" marT="64101" marB="641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aleway Black" panose="020B0A03030101060003" pitchFamily="34" charset="0"/>
                        </a:rPr>
                        <a:t>Premium</a:t>
                      </a:r>
                    </a:p>
                  </a:txBody>
                  <a:tcPr marL="128203" marR="128203" marT="64101" marB="641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aleway Black" panose="020B0A03030101060003" pitchFamily="34" charset="0"/>
                      </a:endParaRPr>
                    </a:p>
                  </a:txBody>
                  <a:tcPr marL="128203" marR="128203" marT="64101" marB="641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58702"/>
                  </a:ext>
                </a:extLst>
              </a:tr>
              <a:tr h="641426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Dynamische Navigation</a:t>
                      </a:r>
                    </a:p>
                  </a:txBody>
                  <a:tcPr marL="128203" marR="128203" marT="64101" marB="64101"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>
                        <a:solidFill>
                          <a:srgbClr val="0091C4"/>
                        </a:solidFill>
                      </a:endParaRPr>
                    </a:p>
                  </a:txBody>
                  <a:tcPr marL="128203" marR="128203" marT="64101" marB="64101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59782"/>
                  </a:ext>
                </a:extLst>
              </a:tr>
              <a:tr h="569363">
                <a:tc>
                  <a:txBody>
                    <a:bodyPr/>
                    <a:lstStyle/>
                    <a:p>
                      <a:r>
                        <a:rPr lang="de-DE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Heatmap</a:t>
                      </a:r>
                      <a:endParaRPr lang="de-DE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Leto"/>
                      </a:endParaRP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>
                        <a:solidFill>
                          <a:srgbClr val="0091C4"/>
                        </a:solidFill>
                      </a:endParaRPr>
                    </a:p>
                  </a:txBody>
                  <a:tcPr marL="128203" marR="128203" marT="64101" marB="6410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495907"/>
                  </a:ext>
                </a:extLst>
              </a:tr>
              <a:tr h="58808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Profile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/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>
                        <a:solidFill>
                          <a:srgbClr val="0091C4"/>
                        </a:solidFill>
                      </a:endParaRPr>
                    </a:p>
                  </a:txBody>
                  <a:tcPr marL="128203" marR="128203" marT="64101" marB="6410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83762"/>
                  </a:ext>
                </a:extLst>
              </a:tr>
              <a:tr h="621595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Internationale Nutzung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/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>
                        <a:solidFill>
                          <a:srgbClr val="0091C4"/>
                        </a:solidFill>
                      </a:endParaRPr>
                    </a:p>
                  </a:txBody>
                  <a:tcPr marL="128203" marR="128203" marT="64101" marB="64101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582689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Automatisiertes Bezahlen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/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TBA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761478"/>
                  </a:ext>
                </a:extLst>
              </a:tr>
              <a:tr h="561987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</a:rPr>
                        <a:t>Parkplatzreservierung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500" dirty="0"/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500" dirty="0">
                          <a:solidFill>
                            <a:srgbClr val="0091C4"/>
                          </a:solidFill>
                        </a:rPr>
                        <a:t>✔️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eto"/>
                          <a:cs typeface="Lato" panose="020F0502020204030203" pitchFamily="34" charset="0"/>
                        </a:rPr>
                        <a:t>TBA</a:t>
                      </a:r>
                    </a:p>
                  </a:txBody>
                  <a:tcPr marL="128203" marR="128203" marT="64101" marB="64101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210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98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8FEDD-9358-4F4F-8DE6-F88F6498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aleway Black" panose="020B0A03030101060003" pitchFamily="34" charset="0"/>
              </a:rPr>
              <a:t>Vision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3D5A5-A507-4609-A69D-3D583E7B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199" y="2598210"/>
            <a:ext cx="3331845" cy="2737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Leto"/>
              </a:rPr>
              <a:t>Zeitersparnis</a:t>
            </a:r>
          </a:p>
          <a:p>
            <a:pPr marL="0" indent="0">
              <a:buNone/>
            </a:pPr>
            <a:endParaRPr lang="de-DE" sz="1000" dirty="0">
              <a:latin typeface="Leto"/>
            </a:endParaRPr>
          </a:p>
          <a:p>
            <a:pPr marL="0" indent="0">
              <a:buNone/>
            </a:pPr>
            <a:r>
              <a:rPr lang="de-DE" sz="3200" dirty="0">
                <a:latin typeface="Leto"/>
              </a:rPr>
              <a:t>Kostenersparnis</a:t>
            </a:r>
          </a:p>
          <a:p>
            <a:pPr marL="0" indent="0">
              <a:buNone/>
            </a:pPr>
            <a:endParaRPr lang="de-DE" sz="900" dirty="0">
              <a:latin typeface="Leto"/>
            </a:endParaRPr>
          </a:p>
          <a:p>
            <a:pPr marL="0" indent="0">
              <a:buNone/>
            </a:pPr>
            <a:r>
              <a:rPr lang="de-DE" sz="3200">
                <a:latin typeface="Leto"/>
              </a:rPr>
              <a:t>Weniger Stress</a:t>
            </a:r>
            <a:endParaRPr lang="de-DE" sz="3200" dirty="0">
              <a:latin typeface="Leto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8101CB-F4A2-4383-9EA2-37EEAA0732CF}"/>
              </a:ext>
            </a:extLst>
          </p:cNvPr>
          <p:cNvSpPr txBox="1">
            <a:spLocks/>
          </p:cNvSpPr>
          <p:nvPr/>
        </p:nvSpPr>
        <p:spPr>
          <a:xfrm>
            <a:off x="6353175" y="2598210"/>
            <a:ext cx="5255895" cy="27372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latin typeface="Leto"/>
              </a:rPr>
              <a:t>Umweltschutz</a:t>
            </a:r>
          </a:p>
          <a:p>
            <a:pPr marL="0" indent="0">
              <a:buNone/>
            </a:pPr>
            <a:endParaRPr lang="de-DE" sz="900" dirty="0">
              <a:latin typeface="Leto"/>
            </a:endParaRPr>
          </a:p>
          <a:p>
            <a:pPr marL="0" indent="0">
              <a:buNone/>
            </a:pPr>
            <a:r>
              <a:rPr lang="de-DE" sz="3200" dirty="0">
                <a:latin typeface="Leto"/>
              </a:rPr>
              <a:t>Lärmschutz</a:t>
            </a:r>
          </a:p>
          <a:p>
            <a:pPr marL="0" indent="0">
              <a:buNone/>
            </a:pPr>
            <a:endParaRPr lang="de-DE" sz="1000" dirty="0">
              <a:latin typeface="Leto"/>
            </a:endParaRPr>
          </a:p>
          <a:p>
            <a:pPr marL="0" indent="0">
              <a:buNone/>
            </a:pPr>
            <a:r>
              <a:rPr lang="de-DE" sz="3200" dirty="0">
                <a:latin typeface="Leto"/>
              </a:rPr>
              <a:t>Smarte Verkehrslenkung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204827-4F46-4A41-B490-381CC680D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43" y="2541858"/>
            <a:ext cx="633594" cy="6335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A08A64-EA20-40FD-8143-ABC0FAC3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8" y="2503555"/>
            <a:ext cx="714375" cy="714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31F2EA-C381-478D-805B-A9619D325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8" y="3425825"/>
            <a:ext cx="714375" cy="7143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B70124E-DD4C-4B4B-BBCE-231BFF4F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1" y="3425825"/>
            <a:ext cx="658314" cy="6583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D5FC63-BD81-4771-9F7C-35DC72F83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69" y="4348095"/>
            <a:ext cx="814388" cy="814388"/>
          </a:xfrm>
          <a:prstGeom prst="rect">
            <a:avLst/>
          </a:prstGeom>
        </p:spPr>
      </p:pic>
      <p:pic>
        <p:nvPicPr>
          <p:cNvPr id="19" name="Grafik 18" descr="Ein Bild, das sitzend, Laptop, schwarz, dunkel enthält.&#10;&#10;Automatisch generierte Beschreibung">
            <a:extLst>
              <a:ext uri="{FF2B5EF4-FFF2-40B4-BE49-F238E27FC236}">
                <a16:creationId xmlns:a16="http://schemas.microsoft.com/office/drawing/2014/main" id="{445A3111-55EF-4A0B-B3EC-34412E860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1" y="4430963"/>
            <a:ext cx="658314" cy="6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4F4AE-FE8E-4310-9284-83EF44D7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>
                <a:latin typeface="Raleway Black" panose="020B0A03030101060003" pitchFamily="34" charset="0"/>
              </a:rPr>
              <a:t>Vielen Dank für Ihre Aufmerksamkeit</a:t>
            </a:r>
          </a:p>
        </p:txBody>
      </p:sp>
      <p:pic>
        <p:nvPicPr>
          <p:cNvPr id="5" name="Inhaltsplatzhalter 4" descr="Ein Bild, das Telefon, Mobiltelefon, Foto, Mann enthält.&#10;&#10;Automatisch generierte Beschreibung">
            <a:extLst>
              <a:ext uri="{FF2B5EF4-FFF2-40B4-BE49-F238E27FC236}">
                <a16:creationId xmlns:a16="http://schemas.microsoft.com/office/drawing/2014/main" id="{0B5DAFF6-71D5-405A-938F-28137DDF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37" y="2040221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2284537630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74</Words>
  <Application>Microsoft Office PowerPoint</Application>
  <PresentationFormat>Breitbild</PresentationFormat>
  <Paragraphs>44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Calibri</vt:lpstr>
      <vt:lpstr>Calibri Light</vt:lpstr>
      <vt:lpstr>Lato</vt:lpstr>
      <vt:lpstr>Lato Black</vt:lpstr>
      <vt:lpstr>Leto</vt:lpstr>
      <vt:lpstr>Raleway Black</vt:lpstr>
      <vt:lpstr>Raleway SemiBold</vt:lpstr>
      <vt:lpstr>Rückblick</vt:lpstr>
      <vt:lpstr>PaVi </vt:lpstr>
      <vt:lpstr>Problem</vt:lpstr>
      <vt:lpstr>Lösung</vt:lpstr>
      <vt:lpstr>Profile</vt:lpstr>
      <vt:lpstr>Demo</vt:lpstr>
      <vt:lpstr>Business Model</vt:lpstr>
      <vt:lpstr>Vision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PaVi </dc:title>
  <dc:creator>Janko Eggert</dc:creator>
  <cp:lastModifiedBy>Sebastian Hoch</cp:lastModifiedBy>
  <cp:revision>42</cp:revision>
  <dcterms:created xsi:type="dcterms:W3CDTF">2019-10-26T09:45:58Z</dcterms:created>
  <dcterms:modified xsi:type="dcterms:W3CDTF">2019-10-27T09:39:21Z</dcterms:modified>
</cp:coreProperties>
</file>